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966ADE-8FD7-4C8D-B2DC-2B7CBF13736B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60BEA1-2B1D-4D9C-AEEE-C8731B20058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4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6ADE-8FD7-4C8D-B2DC-2B7CBF13736B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A1-2B1D-4D9C-AEEE-C8731B20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6ADE-8FD7-4C8D-B2DC-2B7CBF13736B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A1-2B1D-4D9C-AEEE-C8731B20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1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6ADE-8FD7-4C8D-B2DC-2B7CBF13736B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A1-2B1D-4D9C-AEEE-C8731B20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6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6ADE-8FD7-4C8D-B2DC-2B7CBF13736B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A1-2B1D-4D9C-AEEE-C8731B20058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6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6ADE-8FD7-4C8D-B2DC-2B7CBF13736B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A1-2B1D-4D9C-AEEE-C8731B20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4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6ADE-8FD7-4C8D-B2DC-2B7CBF13736B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A1-2B1D-4D9C-AEEE-C8731B20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8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6ADE-8FD7-4C8D-B2DC-2B7CBF13736B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A1-2B1D-4D9C-AEEE-C8731B20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1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6ADE-8FD7-4C8D-B2DC-2B7CBF13736B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A1-2B1D-4D9C-AEEE-C8731B20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2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6ADE-8FD7-4C8D-B2DC-2B7CBF13736B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A1-2B1D-4D9C-AEEE-C8731B20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2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6ADE-8FD7-4C8D-B2DC-2B7CBF13736B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BEA1-2B1D-4D9C-AEEE-C8731B20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0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D966ADE-8FD7-4C8D-B2DC-2B7CBF13736B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060BEA1-2B1D-4D9C-AEEE-C8731B200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D3EF-A868-4D87-A57D-CCAD6A914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4480"/>
            <a:ext cx="9966960" cy="2926080"/>
          </a:xfrm>
        </p:spPr>
        <p:txBody>
          <a:bodyPr>
            <a:noAutofit/>
          </a:bodyPr>
          <a:lstStyle/>
          <a:p>
            <a:pPr algn="l"/>
            <a:r>
              <a:rPr lang="ru-RU" sz="4400" dirty="0">
                <a:latin typeface="Raleway" pitchFamily="2" charset="0"/>
              </a:rPr>
              <a:t>Война как испытание человечности и нравственности</a:t>
            </a:r>
            <a:br>
              <a:rPr lang="ru-RU" sz="4400" dirty="0">
                <a:latin typeface="Raleway" pitchFamily="2" charset="0"/>
              </a:rPr>
            </a:br>
            <a:r>
              <a:rPr lang="ru-RU" sz="4400" dirty="0">
                <a:latin typeface="Raleway" pitchFamily="2" charset="0"/>
              </a:rPr>
              <a:t>(по повести В. Распутина </a:t>
            </a:r>
            <a:br>
              <a:rPr lang="ru-RU" sz="4400" dirty="0">
                <a:latin typeface="Raleway" pitchFamily="2" charset="0"/>
              </a:rPr>
            </a:br>
            <a:r>
              <a:rPr lang="ru-RU" sz="4400" dirty="0">
                <a:latin typeface="Raleway" pitchFamily="2" charset="0"/>
              </a:rPr>
              <a:t>«Живи и помни»)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8A549-15FC-42EF-98E7-3307058A4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812609"/>
            <a:ext cx="8767860" cy="1388165"/>
          </a:xfrm>
        </p:spPr>
        <p:txBody>
          <a:bodyPr/>
          <a:lstStyle/>
          <a:p>
            <a:pPr algn="r"/>
            <a:r>
              <a:rPr lang="ru-RU" dirty="0"/>
              <a:t>Выполнил</a:t>
            </a:r>
          </a:p>
          <a:p>
            <a:pPr algn="r"/>
            <a:r>
              <a:rPr lang="ru-RU" dirty="0"/>
              <a:t>студент 1ССА-25-1 </a:t>
            </a:r>
          </a:p>
          <a:p>
            <a:pPr algn="r"/>
            <a:r>
              <a:rPr lang="ru-RU" dirty="0">
                <a:latin typeface="Raleway" pitchFamily="2" charset="0"/>
              </a:rPr>
              <a:t>Подателев</a:t>
            </a:r>
            <a:r>
              <a:rPr lang="ru-RU" dirty="0"/>
              <a:t> Илья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45301-FAAF-4DD5-9E91-FBFAE45F4224}"/>
              </a:ext>
            </a:extLst>
          </p:cNvPr>
          <p:cNvSpPr txBox="1"/>
          <p:nvPr/>
        </p:nvSpPr>
        <p:spPr>
          <a:xfrm>
            <a:off x="1109980" y="285060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aleway" pitchFamily="2" charset="0"/>
              </a:rPr>
              <a:t>ДОКЛАД</a:t>
            </a:r>
            <a:r>
              <a:rPr lang="ru-RU" sz="2800" b="1" dirty="0">
                <a:solidFill>
                  <a:schemeClr val="bg1"/>
                </a:solidFill>
              </a:rPr>
              <a:t> -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43149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F071-5460-4754-A391-C2281263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</a:t>
            </a:r>
            <a:r>
              <a:rPr lang="en-US" dirty="0"/>
              <a:t>II. </a:t>
            </a:r>
            <a:r>
              <a:rPr lang="ru-RU" dirty="0"/>
              <a:t>Андрей Гуськов: путь от воина до отверженного</a:t>
            </a:r>
          </a:p>
        </p:txBody>
      </p:sp>
      <p:pic>
        <p:nvPicPr>
          <p:cNvPr id="1026" name="Picture 2" descr="Фильм Живи и помни (2008) - Live and Remember - актеры и роли - российские  фильмы и сериалы - Кино-Театр.Ру">
            <a:extLst>
              <a:ext uri="{FF2B5EF4-FFF2-40B4-BE49-F238E27FC236}">
                <a16:creationId xmlns:a16="http://schemas.microsoft.com/office/drawing/2014/main" id="{06195568-0735-4F8E-84E9-2323A4CF22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1965960"/>
            <a:ext cx="3898900" cy="217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A8422-83CF-419A-841B-D4393F1BC933}"/>
              </a:ext>
            </a:extLst>
          </p:cNvPr>
          <p:cNvSpPr txBox="1"/>
          <p:nvPr/>
        </p:nvSpPr>
        <p:spPr>
          <a:xfrm>
            <a:off x="7118350" y="4142846"/>
            <a:ext cx="429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Андрей Гуськов в фильме </a:t>
            </a:r>
          </a:p>
          <a:p>
            <a:r>
              <a:rPr lang="ru-RU" dirty="0"/>
              <a:t>«Живи и помни» 2008г.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074D2C-7A44-4197-B6AD-F385B0597CF3}"/>
              </a:ext>
            </a:extLst>
          </p:cNvPr>
          <p:cNvSpPr txBox="1"/>
          <p:nvPr/>
        </p:nvSpPr>
        <p:spPr>
          <a:xfrm>
            <a:off x="1143000" y="2220977"/>
            <a:ext cx="55816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 начале повествования Андрей Гуськов предстает перед читателем как </a:t>
            </a:r>
            <a:r>
              <a:rPr lang="ru-RU" sz="2200" b="1" dirty="0"/>
              <a:t>добросовестный солдат</a:t>
            </a:r>
            <a:r>
              <a:rPr lang="ru-RU" sz="2200" dirty="0"/>
              <a:t>, исправно воевавший почти три года и не числившийся среди тр</a:t>
            </a:r>
            <a:r>
              <a:rPr lang="ru-RU" sz="2200" b="1" dirty="0"/>
              <a:t>у</a:t>
            </a:r>
            <a:r>
              <a:rPr lang="ru-RU" sz="2200" dirty="0"/>
              <a:t>сов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630A2-22BE-447D-AB04-BC831F633A66}"/>
              </a:ext>
            </a:extLst>
          </p:cNvPr>
          <p:cNvSpPr txBox="1"/>
          <p:nvPr/>
        </p:nvSpPr>
        <p:spPr>
          <a:xfrm>
            <a:off x="1143000" y="4261099"/>
            <a:ext cx="5581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Переломным моментом становится тяжелое </a:t>
            </a:r>
            <a:r>
              <a:rPr lang="ru-RU" sz="2200" b="1" dirty="0"/>
              <a:t>ранение</a:t>
            </a:r>
            <a:r>
              <a:rPr lang="ru-RU" sz="2200" dirty="0"/>
              <a:t> и </a:t>
            </a:r>
            <a:r>
              <a:rPr lang="ru-RU" sz="2200" b="1" dirty="0"/>
              <a:t>госпиталь</a:t>
            </a:r>
            <a:r>
              <a:rPr lang="ru-RU" sz="2200" dirty="0"/>
              <a:t>, где у героя впервые зарождается мысль о возможности </a:t>
            </a:r>
            <a:r>
              <a:rPr lang="ru-RU" sz="2200" b="1" dirty="0"/>
              <a:t>передышки</a:t>
            </a:r>
            <a:r>
              <a:rPr lang="ru-RU" sz="2200" dirty="0"/>
              <a:t> или законного </a:t>
            </a:r>
            <a:r>
              <a:rPr lang="ru-RU" sz="2200" b="1" dirty="0"/>
              <a:t>отпуска</a:t>
            </a:r>
            <a:r>
              <a:rPr lang="ru-RU" sz="2200" dirty="0"/>
              <a:t> домой</a:t>
            </a:r>
          </a:p>
        </p:txBody>
      </p:sp>
    </p:spTree>
    <p:extLst>
      <p:ext uri="{BB962C8B-B14F-4D97-AF65-F5344CB8AC3E}">
        <p14:creationId xmlns:p14="http://schemas.microsoft.com/office/powerpoint/2010/main" val="76960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CD54-98C8-4403-8892-2A97BA1C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</a:t>
            </a:r>
            <a:r>
              <a:rPr lang="en-US" dirty="0"/>
              <a:t>II. </a:t>
            </a:r>
            <a:r>
              <a:rPr lang="ru-RU" dirty="0"/>
              <a:t>Андрей Гуськов: путь от воина до отверженного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5A538-9322-434D-8931-17714D59CF18}"/>
              </a:ext>
            </a:extLst>
          </p:cNvPr>
          <p:cNvSpPr txBox="1"/>
          <p:nvPr/>
        </p:nvSpPr>
        <p:spPr>
          <a:xfrm>
            <a:off x="1143000" y="2127935"/>
            <a:ext cx="67564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Отказ в отпуске действует на психику Гуськова </a:t>
            </a:r>
            <a:r>
              <a:rPr lang="ru-RU" sz="2300" b="1" dirty="0"/>
              <a:t>разрушительно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8635E5-3287-4608-AABE-C3F6E629AC81}"/>
              </a:ext>
            </a:extLst>
          </p:cNvPr>
          <p:cNvSpPr txBox="1"/>
          <p:nvPr/>
        </p:nvSpPr>
        <p:spPr>
          <a:xfrm>
            <a:off x="1143000" y="2936241"/>
            <a:ext cx="6756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Животный </a:t>
            </a:r>
            <a:r>
              <a:rPr lang="ru-RU" sz="2200" b="1" dirty="0"/>
              <a:t>инстинкт</a:t>
            </a:r>
            <a:r>
              <a:rPr lang="ru-RU" sz="2200" dirty="0"/>
              <a:t> самосохранения оказывается сильнее воинской присяги и моральных устоев, толкая его на первый шаг к пропасти — самовольное оставление части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C82821-BAFF-4303-A26D-D6E703FB27B4}"/>
              </a:ext>
            </a:extLst>
          </p:cNvPr>
          <p:cNvSpPr txBox="1"/>
          <p:nvPr/>
        </p:nvSpPr>
        <p:spPr>
          <a:xfrm>
            <a:off x="1143000" y="4535212"/>
            <a:ext cx="6959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Совершив </a:t>
            </a:r>
            <a:r>
              <a:rPr lang="ru-RU" sz="2200" b="1" dirty="0"/>
              <a:t>дезертирство</a:t>
            </a:r>
            <a:r>
              <a:rPr lang="ru-RU" sz="2200" dirty="0"/>
              <a:t>, Андрей </a:t>
            </a:r>
            <a:r>
              <a:rPr lang="ru-RU" sz="2200" b="1" dirty="0"/>
              <a:t>выпадает</a:t>
            </a:r>
            <a:r>
              <a:rPr lang="ru-RU" sz="2200" dirty="0"/>
              <a:t> из человеческого </a:t>
            </a:r>
            <a:r>
              <a:rPr lang="ru-RU" sz="2200" b="1" dirty="0"/>
              <a:t>общества</a:t>
            </a:r>
            <a:r>
              <a:rPr lang="ru-RU" sz="2200" dirty="0"/>
              <a:t>, вынужденный </a:t>
            </a:r>
            <a:r>
              <a:rPr lang="ru-RU" sz="2200" b="1" dirty="0"/>
              <a:t>прятаться</a:t>
            </a:r>
            <a:r>
              <a:rPr lang="ru-RU" sz="2200" dirty="0"/>
              <a:t> в глухой лесной сторожке, что запускает процесс его физического и нравственного </a:t>
            </a:r>
            <a:r>
              <a:rPr lang="ru-RU" sz="2200" b="1" dirty="0"/>
              <a:t>одичания</a:t>
            </a:r>
          </a:p>
        </p:txBody>
      </p:sp>
    </p:spTree>
    <p:extLst>
      <p:ext uri="{BB962C8B-B14F-4D97-AF65-F5344CB8AC3E}">
        <p14:creationId xmlns:p14="http://schemas.microsoft.com/office/powerpoint/2010/main" val="421675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3496-4268-42F7-8800-0B394850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</a:t>
            </a:r>
            <a:r>
              <a:rPr lang="en-US" dirty="0"/>
              <a:t>III</a:t>
            </a:r>
            <a:r>
              <a:rPr lang="ru-RU" dirty="0"/>
              <a:t>. Настёна: нравственный камертон повести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9ABF4-DA46-4436-8A94-4D824357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4137"/>
            <a:ext cx="7669212" cy="13748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Настёна на протяжении всей повести остается </a:t>
            </a:r>
            <a:r>
              <a:rPr lang="ru-RU" b="1" dirty="0">
                <a:solidFill>
                  <a:schemeClr val="tx1"/>
                </a:solidFill>
              </a:rPr>
              <a:t>нравственным камертоном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тем внутренним голосом, который безошибочно </a:t>
            </a:r>
            <a:r>
              <a:rPr lang="ru-RU" b="1" dirty="0">
                <a:solidFill>
                  <a:schemeClr val="tx1"/>
                </a:solidFill>
              </a:rPr>
              <a:t>отличает добро от зла</a:t>
            </a:r>
            <a:r>
              <a:rPr lang="ru-RU" dirty="0">
                <a:solidFill>
                  <a:schemeClr val="tx1"/>
                </a:solidFill>
              </a:rPr>
              <a:t> даже в безвыходной ситуации</a:t>
            </a:r>
          </a:p>
        </p:txBody>
      </p:sp>
      <p:pic>
        <p:nvPicPr>
          <p:cNvPr id="2050" name="Picture 2" descr="Живи и помни, 2008 — смотреть фильм онлайн в хорошем качестве — Кинопоиск">
            <a:extLst>
              <a:ext uri="{FF2B5EF4-FFF2-40B4-BE49-F238E27FC236}">
                <a16:creationId xmlns:a16="http://schemas.microsoft.com/office/drawing/2014/main" id="{5A64092D-5C20-4145-A306-FEAB8B3D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1733550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Живи и помни (2008, фильм) - «Живи сейчас, помни и радуйся, что жив  остался, только кому теперь нужны эти воспоминания» | отзывы">
            <a:extLst>
              <a:ext uri="{FF2B5EF4-FFF2-40B4-BE49-F238E27FC236}">
                <a16:creationId xmlns:a16="http://schemas.microsoft.com/office/drawing/2014/main" id="{C2B9940B-D33D-4C11-9681-CA7321DC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61470"/>
            <a:ext cx="4268788" cy="240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BB46CC-3200-4ED3-A10D-5CDD31F6F1DE}"/>
              </a:ext>
            </a:extLst>
          </p:cNvPr>
          <p:cNvSpPr txBox="1"/>
          <p:nvPr/>
        </p:nvSpPr>
        <p:spPr>
          <a:xfrm>
            <a:off x="1143000" y="3661471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Распутин показывает, что </a:t>
            </a:r>
            <a:r>
              <a:rPr lang="ru-RU" sz="2200" b="1" dirty="0"/>
              <a:t>именно Настёна</a:t>
            </a:r>
            <a:r>
              <a:rPr lang="ru-RU" sz="2200" dirty="0"/>
              <a:t>, а не Андрей, по-настоящему помнит завет «</a:t>
            </a:r>
            <a:r>
              <a:rPr lang="ru-RU" sz="2200" b="1" dirty="0"/>
              <a:t>живи и помни</a:t>
            </a:r>
            <a:r>
              <a:rPr lang="ru-RU" sz="2200" dirty="0"/>
              <a:t>»: она помнит о </a:t>
            </a:r>
            <a:r>
              <a:rPr lang="ru-RU" sz="2200" b="1" dirty="0"/>
              <a:t>долге</a:t>
            </a:r>
            <a:r>
              <a:rPr lang="ru-RU" sz="2200" dirty="0"/>
              <a:t> перед свекрами, перед </a:t>
            </a:r>
            <a:r>
              <a:rPr lang="ru-RU" sz="2200" b="1" dirty="0"/>
              <a:t>обществом</a:t>
            </a:r>
            <a:r>
              <a:rPr lang="ru-RU" sz="2200" dirty="0"/>
              <a:t> и перед </a:t>
            </a:r>
            <a:r>
              <a:rPr lang="ru-RU" sz="2200" b="1" dirty="0"/>
              <a:t>будущим ребенком</a:t>
            </a:r>
            <a:r>
              <a:rPr lang="ru-RU" sz="2200" dirty="0"/>
              <a:t>, чью жизнь не в силах погубить</a:t>
            </a:r>
          </a:p>
        </p:txBody>
      </p:sp>
    </p:spTree>
    <p:extLst>
      <p:ext uri="{BB962C8B-B14F-4D97-AF65-F5344CB8AC3E}">
        <p14:creationId xmlns:p14="http://schemas.microsoft.com/office/powerpoint/2010/main" val="96194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0B8B-F92F-4813-8D83-08D438DE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</a:t>
            </a:r>
            <a:r>
              <a:rPr lang="en-US" dirty="0"/>
              <a:t>III</a:t>
            </a:r>
            <a:r>
              <a:rPr lang="ru-RU" dirty="0"/>
              <a:t>. Настёна: нравственный камертон повести</a:t>
            </a:r>
          </a:p>
        </p:txBody>
      </p:sp>
      <p:pic>
        <p:nvPicPr>
          <p:cNvPr id="3074" name="Picture 2" descr="Живи и помни, 2008 — смотреть фильм онлайн в хорошем качестве — Кинопоиск">
            <a:extLst>
              <a:ext uri="{FF2B5EF4-FFF2-40B4-BE49-F238E27FC236}">
                <a16:creationId xmlns:a16="http://schemas.microsoft.com/office/drawing/2014/main" id="{4D40CB12-3936-4804-8F71-B252E2C1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2676525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A0EC3-6356-46AE-9CF1-E073C4FB8039}"/>
              </a:ext>
            </a:extLst>
          </p:cNvPr>
          <p:cNvSpPr txBox="1"/>
          <p:nvPr/>
        </p:nvSpPr>
        <p:spPr>
          <a:xfrm>
            <a:off x="1143000" y="2228671"/>
            <a:ext cx="61976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Её трагическая гибель в водах Ангары становится высшим </a:t>
            </a:r>
            <a:r>
              <a:rPr lang="ru-RU" sz="2200" b="1" dirty="0"/>
              <a:t>актом нравственной чистоты -</a:t>
            </a:r>
            <a:r>
              <a:rPr lang="ru-RU" sz="2200" dirty="0"/>
              <a:t> она выбирает </a:t>
            </a:r>
            <a:r>
              <a:rPr lang="ru-RU" sz="2200" b="1" dirty="0"/>
              <a:t>смерть</a:t>
            </a:r>
            <a:r>
              <a:rPr lang="ru-RU" sz="2200" dirty="0"/>
              <a:t>, но не предает ни </a:t>
            </a:r>
            <a:r>
              <a:rPr lang="ru-RU" sz="2200" b="1" dirty="0"/>
              <a:t>мужа</a:t>
            </a:r>
            <a:r>
              <a:rPr lang="ru-RU" sz="2200" dirty="0"/>
              <a:t> (уходя с его ребенком), ни свою </a:t>
            </a:r>
            <a:r>
              <a:rPr lang="ru-RU" sz="2200" b="1" dirty="0"/>
              <a:t>совесть</a:t>
            </a:r>
            <a:r>
              <a:rPr lang="ru-RU" sz="2200" dirty="0"/>
              <a:t> (не становясь пособницей предательства)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612AA-BA0F-4CCC-9DCE-2E12BC0914BD}"/>
              </a:ext>
            </a:extLst>
          </p:cNvPr>
          <p:cNvSpPr txBox="1"/>
          <p:nvPr/>
        </p:nvSpPr>
        <p:spPr>
          <a:xfrm>
            <a:off x="1143000" y="4276486"/>
            <a:ext cx="6197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Образ Настёны задаёт в повести ту </a:t>
            </a:r>
            <a:r>
              <a:rPr lang="ru-RU" sz="2200" b="1" dirty="0"/>
              <a:t>высочайшую</a:t>
            </a:r>
            <a:r>
              <a:rPr lang="ru-RU" sz="2200" dirty="0"/>
              <a:t> нравственную </a:t>
            </a:r>
            <a:r>
              <a:rPr lang="ru-RU" sz="2200" b="1" dirty="0"/>
              <a:t>планку</a:t>
            </a:r>
            <a:r>
              <a:rPr lang="ru-RU" sz="2200" dirty="0"/>
              <a:t>, без которой повесть превратилась бы просто в историю о дезертире, а не в трагедию о </a:t>
            </a:r>
            <a:r>
              <a:rPr lang="ru-RU" sz="2200" b="1" dirty="0"/>
              <a:t>русской</a:t>
            </a:r>
            <a:r>
              <a:rPr lang="ru-RU" sz="2200" dirty="0"/>
              <a:t> </a:t>
            </a:r>
            <a:r>
              <a:rPr lang="ru-RU" sz="2200" b="1" dirty="0"/>
              <a:t>душе</a:t>
            </a:r>
          </a:p>
        </p:txBody>
      </p:sp>
    </p:spTree>
    <p:extLst>
      <p:ext uri="{BB962C8B-B14F-4D97-AF65-F5344CB8AC3E}">
        <p14:creationId xmlns:p14="http://schemas.microsoft.com/office/powerpoint/2010/main" val="426086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E4F9-67F8-48EB-85A3-75381AE0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ГЛАВА </a:t>
            </a:r>
            <a:r>
              <a:rPr lang="en-US" dirty="0"/>
              <a:t>IV</a:t>
            </a:r>
            <a:r>
              <a:rPr lang="ru-RU" dirty="0"/>
              <a:t>: Нравственно – философский смысл названия и финала повести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92921-935A-4DF7-BBDA-D2AF80ECFC0B}"/>
              </a:ext>
            </a:extLst>
          </p:cNvPr>
          <p:cNvSpPr txBox="1"/>
          <p:nvPr/>
        </p:nvSpPr>
        <p:spPr>
          <a:xfrm>
            <a:off x="1143000" y="21569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Название «</a:t>
            </a:r>
            <a:r>
              <a:rPr lang="ru-RU" b="1" dirty="0"/>
              <a:t>Живи и помни</a:t>
            </a:r>
            <a:r>
              <a:rPr lang="ru-RU" dirty="0"/>
              <a:t>» обращено не только к оставшимся в живых, но прежде всего к тем, кто выжил ценой </a:t>
            </a:r>
            <a:r>
              <a:rPr lang="ru-RU" b="1" dirty="0"/>
              <a:t>предательства</a:t>
            </a:r>
            <a:r>
              <a:rPr lang="ru-RU" dirty="0"/>
              <a:t>, ибо «жить» для Андрея Гуськова оборачивается </a:t>
            </a:r>
            <a:r>
              <a:rPr lang="ru-RU" b="1" dirty="0"/>
              <a:t>полузвериным существованием </a:t>
            </a:r>
            <a:r>
              <a:rPr lang="ru-RU" dirty="0"/>
              <a:t>в страхе и одиночестве, а </a:t>
            </a:r>
            <a:r>
              <a:rPr lang="ru-RU" b="1" dirty="0"/>
              <a:t>не</a:t>
            </a:r>
            <a:r>
              <a:rPr lang="ru-RU" dirty="0"/>
              <a:t> полноценной человеческой </a:t>
            </a:r>
            <a:r>
              <a:rPr lang="ru-RU" b="1" dirty="0"/>
              <a:t>жизнью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016E1-CA45-4002-A07E-8E696D39E257}"/>
              </a:ext>
            </a:extLst>
          </p:cNvPr>
          <p:cNvSpPr txBox="1"/>
          <p:nvPr/>
        </p:nvSpPr>
        <p:spPr>
          <a:xfrm>
            <a:off x="1143000" y="40365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Таким образом, Распутин утверждает, что «</a:t>
            </a:r>
            <a:r>
              <a:rPr lang="ru-RU" b="1" dirty="0"/>
              <a:t>помнить</a:t>
            </a:r>
            <a:r>
              <a:rPr lang="ru-RU" dirty="0"/>
              <a:t>» о войне и своем </a:t>
            </a:r>
            <a:r>
              <a:rPr lang="ru-RU" b="1" dirty="0"/>
              <a:t>прошлом</a:t>
            </a:r>
            <a:r>
              <a:rPr lang="ru-RU" dirty="0"/>
              <a:t> — это не просто не забывать даты, а постоянно </a:t>
            </a:r>
            <a:r>
              <a:rPr lang="ru-RU" b="1" dirty="0"/>
              <a:t>ощущать</a:t>
            </a:r>
            <a:r>
              <a:rPr lang="ru-RU" dirty="0"/>
              <a:t> </a:t>
            </a:r>
            <a:r>
              <a:rPr lang="ru-RU" b="1" dirty="0"/>
              <a:t>тяжесть</a:t>
            </a:r>
            <a:r>
              <a:rPr lang="ru-RU" dirty="0"/>
              <a:t> нравственной </a:t>
            </a:r>
            <a:r>
              <a:rPr lang="ru-RU" b="1" dirty="0"/>
              <a:t>ответственности</a:t>
            </a:r>
            <a:r>
              <a:rPr lang="ru-RU" dirty="0"/>
              <a:t> за каждый свой шаг, потому что забывчивость ведет к новой </a:t>
            </a:r>
            <a:r>
              <a:rPr lang="ru-RU" b="1" dirty="0"/>
              <a:t>трагедии</a:t>
            </a:r>
            <a:r>
              <a:rPr lang="ru-RU" dirty="0"/>
              <a:t>.</a:t>
            </a:r>
          </a:p>
        </p:txBody>
      </p:sp>
      <p:pic>
        <p:nvPicPr>
          <p:cNvPr id="7170" name="Picture 2" descr="Такая разная философия - Сетевое издание СМИ «Научно образовательная  политика»">
            <a:extLst>
              <a:ext uri="{FF2B5EF4-FFF2-40B4-BE49-F238E27FC236}">
                <a16:creationId xmlns:a16="http://schemas.microsoft.com/office/drawing/2014/main" id="{72A04407-E789-42F1-9A35-BB89B8EB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1769" y="3040618"/>
            <a:ext cx="3754453" cy="199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0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0DCE-3093-4796-A8EF-DDBF2BE1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6C92B-F207-4AE1-9390-BFCA37BF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95500"/>
            <a:ext cx="9872871" cy="39624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В повести «Живи и помни» Распутин переносит главное сражение войны </a:t>
            </a:r>
            <a:r>
              <a:rPr lang="ru-RU" b="1" dirty="0">
                <a:solidFill>
                  <a:schemeClr val="tx1"/>
                </a:solidFill>
              </a:rPr>
              <a:t>с поля боя в глубину</a:t>
            </a:r>
            <a:r>
              <a:rPr lang="ru-RU" dirty="0">
                <a:solidFill>
                  <a:schemeClr val="tx1"/>
                </a:solidFill>
              </a:rPr>
              <a:t> человеческой </a:t>
            </a:r>
            <a:r>
              <a:rPr lang="ru-RU" b="1" dirty="0">
                <a:solidFill>
                  <a:schemeClr val="tx1"/>
                </a:solidFill>
              </a:rPr>
              <a:t>души</a:t>
            </a:r>
            <a:r>
              <a:rPr lang="ru-RU" dirty="0">
                <a:solidFill>
                  <a:schemeClr val="tx1"/>
                </a:solidFill>
              </a:rPr>
              <a:t>, показывая, как животный страх разрушает личность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Путь Андрея Гуськова от воина до отверженного демонстрирует, что </a:t>
            </a:r>
            <a:r>
              <a:rPr lang="ru-RU" b="1" dirty="0">
                <a:solidFill>
                  <a:schemeClr val="tx1"/>
                </a:solidFill>
              </a:rPr>
              <a:t>дезертирство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ведет не к спасению</a:t>
            </a:r>
            <a:r>
              <a:rPr lang="ru-RU" dirty="0">
                <a:solidFill>
                  <a:schemeClr val="tx1"/>
                </a:solidFill>
              </a:rPr>
              <a:t>, а к полному нравственному </a:t>
            </a:r>
            <a:r>
              <a:rPr lang="ru-RU" b="1" dirty="0">
                <a:solidFill>
                  <a:schemeClr val="tx1"/>
                </a:solidFill>
              </a:rPr>
              <a:t>одичанию</a:t>
            </a:r>
            <a:r>
              <a:rPr lang="ru-RU" dirty="0">
                <a:solidFill>
                  <a:schemeClr val="tx1"/>
                </a:solidFill>
              </a:rPr>
              <a:t> и утрате человеческого облика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Противовесом</a:t>
            </a:r>
            <a:r>
              <a:rPr lang="ru-RU" dirty="0">
                <a:solidFill>
                  <a:schemeClr val="tx1"/>
                </a:solidFill>
              </a:rPr>
              <a:t> этому падению становится образ Настёны, которая </a:t>
            </a:r>
            <a:r>
              <a:rPr lang="ru-RU" b="1" dirty="0">
                <a:solidFill>
                  <a:schemeClr val="tx1"/>
                </a:solidFill>
              </a:rPr>
              <a:t>выступает</a:t>
            </a:r>
            <a:r>
              <a:rPr lang="ru-RU" dirty="0">
                <a:solidFill>
                  <a:schemeClr val="tx1"/>
                </a:solidFill>
              </a:rPr>
              <a:t> нравственным </a:t>
            </a:r>
            <a:r>
              <a:rPr lang="ru-RU" b="1" dirty="0">
                <a:solidFill>
                  <a:schemeClr val="tx1"/>
                </a:solidFill>
              </a:rPr>
              <a:t>камертоном</a:t>
            </a:r>
            <a:r>
              <a:rPr lang="ru-RU" dirty="0">
                <a:solidFill>
                  <a:schemeClr val="tx1"/>
                </a:solidFill>
              </a:rPr>
              <a:t> повести и своей жертвенной чистотой обнажает </a:t>
            </a:r>
            <a:r>
              <a:rPr lang="ru-RU" b="1" dirty="0">
                <a:solidFill>
                  <a:schemeClr val="tx1"/>
                </a:solidFill>
              </a:rPr>
              <a:t>трагедию</a:t>
            </a:r>
            <a:r>
              <a:rPr lang="ru-RU" dirty="0">
                <a:solidFill>
                  <a:schemeClr val="tx1"/>
                </a:solidFill>
              </a:rPr>
              <a:t> происходящего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Смысл завета «живи и помни» раскрывается в финале как </a:t>
            </a:r>
            <a:r>
              <a:rPr lang="ru-RU" b="1" dirty="0">
                <a:solidFill>
                  <a:schemeClr val="tx1"/>
                </a:solidFill>
              </a:rPr>
              <a:t>жестокая аксиома</a:t>
            </a:r>
            <a:r>
              <a:rPr lang="ru-RU" dirty="0">
                <a:solidFill>
                  <a:schemeClr val="tx1"/>
                </a:solidFill>
              </a:rPr>
              <a:t>: расплата за предательство </a:t>
            </a:r>
            <a:r>
              <a:rPr lang="ru-RU" b="1" dirty="0">
                <a:solidFill>
                  <a:schemeClr val="tx1"/>
                </a:solidFill>
              </a:rPr>
              <a:t>неизбежна</a:t>
            </a:r>
            <a:r>
              <a:rPr lang="ru-RU" dirty="0">
                <a:solidFill>
                  <a:schemeClr val="tx1"/>
                </a:solidFill>
              </a:rPr>
              <a:t>, и чаще всего она падает на самых невинных</a:t>
            </a:r>
          </a:p>
        </p:txBody>
      </p:sp>
    </p:spTree>
    <p:extLst>
      <p:ext uri="{BB962C8B-B14F-4D97-AF65-F5344CB8AC3E}">
        <p14:creationId xmlns:p14="http://schemas.microsoft.com/office/powerpoint/2010/main" val="165993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6D27-3DEF-4002-814E-8BE8C9BA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ru-RU" sz="115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185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8E16-AA3E-42F9-94CA-254EFE19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0" dirty="0">
                <a:solidFill>
                  <a:srgbClr val="371C0D"/>
                </a:solidFill>
                <a:latin typeface="Raleway" panose="020B0604020202020204" pitchFamily="2" charset="0"/>
              </a:rPr>
              <a:t>Содержание доклада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A2335-841D-4229-A766-DE7B6E90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00200"/>
            <a:ext cx="9872871" cy="45466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>
                <a:latin typeface="Raleway" pitchFamily="2" charset="0"/>
              </a:rPr>
              <a:t>Введение:</a:t>
            </a:r>
          </a:p>
          <a:p>
            <a:r>
              <a:rPr lang="ru-RU" dirty="0">
                <a:latin typeface="Raleway" pitchFamily="2" charset="0"/>
              </a:rPr>
              <a:t>Изучаемая в докладе тема</a:t>
            </a:r>
          </a:p>
          <a:p>
            <a:r>
              <a:rPr lang="ru-RU" dirty="0">
                <a:latin typeface="Raleway" pitchFamily="2" charset="0"/>
              </a:rPr>
              <a:t>Цель работы</a:t>
            </a:r>
          </a:p>
          <a:p>
            <a:r>
              <a:rPr lang="ru-RU" dirty="0">
                <a:latin typeface="Raleway" pitchFamily="2" charset="0"/>
              </a:rPr>
              <a:t>Задачи работы</a:t>
            </a:r>
          </a:p>
          <a:p>
            <a:r>
              <a:rPr lang="ru-RU" dirty="0">
                <a:latin typeface="Raleway" pitchFamily="2" charset="0"/>
              </a:rPr>
              <a:t>Методологическая основа</a:t>
            </a:r>
          </a:p>
          <a:p>
            <a:pPr marL="45720" indent="0">
              <a:buNone/>
            </a:pPr>
            <a:r>
              <a:rPr lang="ru-RU" dirty="0">
                <a:latin typeface="Raleway" pitchFamily="2" charset="0"/>
              </a:rPr>
              <a:t>Основная часть.</a:t>
            </a:r>
          </a:p>
          <a:p>
            <a:r>
              <a:rPr lang="ru-RU" dirty="0">
                <a:latin typeface="Raleway" pitchFamily="2" charset="0"/>
              </a:rPr>
              <a:t>Знакомство с творчеством автора </a:t>
            </a:r>
          </a:p>
          <a:p>
            <a:r>
              <a:rPr lang="ru-RU" dirty="0">
                <a:latin typeface="Raleway" pitchFamily="2" charset="0"/>
              </a:rPr>
              <a:t>Глава </a:t>
            </a:r>
            <a:r>
              <a:rPr lang="en-US" dirty="0">
                <a:latin typeface="Raleway" pitchFamily="2" charset="0"/>
              </a:rPr>
              <a:t>I.</a:t>
            </a:r>
            <a:r>
              <a:rPr lang="ru-RU" dirty="0">
                <a:latin typeface="Raleway" pitchFamily="2" charset="0"/>
              </a:rPr>
              <a:t> </a:t>
            </a:r>
            <a:r>
              <a:rPr lang="ru-RU" dirty="0"/>
              <a:t>Своеобразие военной прозы В. Распутина: война как нравственный фон</a:t>
            </a:r>
            <a:endParaRPr lang="ru-RU" dirty="0">
              <a:latin typeface="Raleway" pitchFamily="2" charset="0"/>
            </a:endParaRPr>
          </a:p>
          <a:p>
            <a:r>
              <a:rPr lang="ru-RU" dirty="0">
                <a:latin typeface="Raleway" pitchFamily="2" charset="0"/>
              </a:rPr>
              <a:t>Глава </a:t>
            </a:r>
            <a:r>
              <a:rPr lang="en-US" dirty="0">
                <a:latin typeface="Raleway" pitchFamily="2" charset="0"/>
              </a:rPr>
              <a:t>II.</a:t>
            </a:r>
            <a:r>
              <a:rPr lang="ru-RU" dirty="0">
                <a:latin typeface="Raleway" pitchFamily="2" charset="0"/>
              </a:rPr>
              <a:t> </a:t>
            </a:r>
            <a:r>
              <a:rPr lang="ru-RU" dirty="0"/>
              <a:t>Андрей Гуськов: путь от воина до отверженного</a:t>
            </a:r>
            <a:endParaRPr lang="ru-RU" dirty="0">
              <a:latin typeface="Raleway" pitchFamily="2" charset="0"/>
            </a:endParaRPr>
          </a:p>
          <a:p>
            <a:r>
              <a:rPr lang="ru-RU" dirty="0">
                <a:latin typeface="Raleway" pitchFamily="2" charset="0"/>
              </a:rPr>
              <a:t>Глава </a:t>
            </a:r>
            <a:r>
              <a:rPr lang="en-US" dirty="0">
                <a:latin typeface="Raleway" pitchFamily="2" charset="0"/>
              </a:rPr>
              <a:t>III.</a:t>
            </a:r>
            <a:r>
              <a:rPr lang="ru-RU" dirty="0">
                <a:latin typeface="Raleway" pitchFamily="2" charset="0"/>
              </a:rPr>
              <a:t> </a:t>
            </a:r>
            <a:r>
              <a:rPr lang="ru-RU" dirty="0"/>
              <a:t>Настёна: нравственный камертон повести</a:t>
            </a:r>
            <a:endParaRPr lang="en-US" dirty="0">
              <a:latin typeface="Raleway" pitchFamily="2" charset="0"/>
            </a:endParaRPr>
          </a:p>
          <a:p>
            <a:r>
              <a:rPr lang="ru-RU" dirty="0">
                <a:latin typeface="Raleway" pitchFamily="2" charset="0"/>
              </a:rPr>
              <a:t>Глава </a:t>
            </a:r>
            <a:r>
              <a:rPr lang="en-US" dirty="0">
                <a:latin typeface="Raleway" pitchFamily="2" charset="0"/>
              </a:rPr>
              <a:t>IV.</a:t>
            </a:r>
            <a:r>
              <a:rPr lang="ru-RU" dirty="0">
                <a:latin typeface="Raleway" pitchFamily="2" charset="0"/>
              </a:rPr>
              <a:t> </a:t>
            </a:r>
            <a:r>
              <a:rPr lang="ru-RU" dirty="0"/>
              <a:t>Нравственно – философский сымсл названия и финала повести</a:t>
            </a:r>
          </a:p>
          <a:p>
            <a:r>
              <a:rPr lang="ru-RU">
                <a:latin typeface="Raleway" pitchFamily="2" charset="0"/>
              </a:rPr>
              <a:t>ЗАКЛЮЧЕНИЕ</a:t>
            </a:r>
            <a:endParaRPr lang="en-US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4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8EF7-B729-4A2A-B2FF-1EE1E46F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Введение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67E0C-3A8C-46E9-9A94-1DA23A7F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18161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Raleway" pitchFamily="2" charset="0"/>
              </a:rPr>
              <a:t>Тема доклада – испытание человечности и нрав</a:t>
            </a:r>
            <a:r>
              <a:rPr lang="en-US" sz="2800" dirty="0">
                <a:latin typeface="Raleway" pitchFamily="2" charset="0"/>
              </a:rPr>
              <a:t>c</a:t>
            </a:r>
            <a:r>
              <a:rPr lang="ru-RU" sz="2800" dirty="0">
                <a:latin typeface="Raleway" pitchFamily="2" charset="0"/>
              </a:rPr>
              <a:t>твенности в годы Великой Отечественной войны на примере повести Валентина Распутина «Живи и помни»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845A96-85B1-4207-A614-3A5378140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367087"/>
            <a:ext cx="4096137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3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DE31-8BE0-4646-B234-68B40ACC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Цель</a:t>
            </a:r>
            <a:r>
              <a:rPr lang="ru-RU" dirty="0">
                <a:solidFill>
                  <a:schemeClr val="tx1"/>
                </a:solidFill>
              </a:rPr>
              <a:t> работы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AFE13-BE52-4038-896F-CAB2756C1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Raleway" pitchFamily="2" charset="0"/>
              </a:rPr>
              <a:t>Проанализировать, как в повести В. Распутина «Живи и помни» война становится экзистенциальным испытанием для человека, обнажающим основы его нравственности, способность сохранить человечность перед лицом выбора между долгом и личным, жизнью и смертью.</a:t>
            </a:r>
          </a:p>
        </p:txBody>
      </p:sp>
      <p:pic>
        <p:nvPicPr>
          <p:cNvPr id="4098" name="Picture 2" descr="Постановка цели — Alkoinfo.ee">
            <a:extLst>
              <a:ext uri="{FF2B5EF4-FFF2-40B4-BE49-F238E27FC236}">
                <a16:creationId xmlns:a16="http://schemas.microsoft.com/office/drawing/2014/main" id="{167DDB77-8991-4A47-B8F7-815864D8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1" y="3953843"/>
            <a:ext cx="3513138" cy="214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0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637B-7531-4046-9955-C311A18F6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Методологическая основа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6ADB5-A284-41D9-AC81-2482ED5D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Анализ повести</a:t>
            </a:r>
          </a:p>
          <a:p>
            <a:r>
              <a:rPr lang="ru-RU" sz="3200" dirty="0"/>
              <a:t>Классификация знаний</a:t>
            </a:r>
          </a:p>
          <a:p>
            <a:r>
              <a:rPr lang="ru-RU" sz="3200" dirty="0"/>
              <a:t>Обобщение знаний</a:t>
            </a:r>
          </a:p>
        </p:txBody>
      </p:sp>
    </p:spTree>
    <p:extLst>
      <p:ext uri="{BB962C8B-B14F-4D97-AF65-F5344CB8AC3E}">
        <p14:creationId xmlns:p14="http://schemas.microsoft.com/office/powerpoint/2010/main" val="223186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4936-373F-4E64-B4E1-A0C641F8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Задачи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18BD5-302A-42F2-99B0-3685311DE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2057400"/>
            <a:ext cx="8839199" cy="4038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Определить специфику изображения войны в повести: война как фон, но определяющий фактор судьбы</a:t>
            </a:r>
          </a:p>
          <a:p>
            <a:r>
              <a:rPr lang="ru-RU" dirty="0"/>
              <a:t>Проанализировать образ Андрея Гуськова, проследив путь его нравственного падения от честного солдата до дезертира и духовного отчаяния</a:t>
            </a:r>
          </a:p>
          <a:p>
            <a:r>
              <a:rPr lang="ru-RU" dirty="0"/>
              <a:t>Раскрыть образ Настёны как нравственного центра повести: её жертвенность, чувство вины и трагическую гибель</a:t>
            </a:r>
            <a:endParaRPr lang="en-US" dirty="0"/>
          </a:p>
          <a:p>
            <a:r>
              <a:rPr lang="ru-RU" dirty="0"/>
              <a:t>Проанализировать символику как средство выражения авторской нравственной позиции</a:t>
            </a:r>
          </a:p>
          <a:p>
            <a:r>
              <a:rPr lang="ru-RU" dirty="0"/>
              <a:t>Сформулировать вывод о том, какое представление о нравственности утверждает Распутин: война не освобождает от ответственности, а предъявляет к человеку высший счёт</a:t>
            </a:r>
          </a:p>
        </p:txBody>
      </p:sp>
      <p:pic>
        <p:nvPicPr>
          <p:cNvPr id="5122" name="Picture 2" descr="Чем задачи отличаются от целей">
            <a:extLst>
              <a:ext uri="{FF2B5EF4-FFF2-40B4-BE49-F238E27FC236}">
                <a16:creationId xmlns:a16="http://schemas.microsoft.com/office/drawing/2014/main" id="{F257A927-2C8A-4376-A490-E826B27D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298032"/>
            <a:ext cx="2441574" cy="27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3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62C8-7AD4-485F-B028-27681493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09600"/>
            <a:ext cx="8245590" cy="1356360"/>
          </a:xfrm>
        </p:spPr>
        <p:txBody>
          <a:bodyPr/>
          <a:lstStyle/>
          <a:p>
            <a:r>
              <a:rPr lang="ru-RU" dirty="0">
                <a:latin typeface="Raleway" pitchFamily="2" charset="0"/>
              </a:rPr>
              <a:t>ОСНОВНАЯ ЧАСТЬ. Творчество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4DF82-3A61-4D71-B71B-DB83F809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92" y="2057400"/>
            <a:ext cx="7937500" cy="41148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Творчество Валентина Распутина часто содержит изображение современной </a:t>
            </a:r>
            <a:r>
              <a:rPr lang="ru-RU" b="1" dirty="0">
                <a:solidFill>
                  <a:schemeClr val="tx1"/>
                </a:solidFill>
                <a:latin typeface="Raleway" pitchFamily="2" charset="0"/>
              </a:rPr>
              <a:t>деревенской жизни </a:t>
            </a: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“</a:t>
            </a: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деревенскую прозу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”</a:t>
            </a:r>
            <a:endParaRPr lang="ru-RU" dirty="0">
              <a:solidFill>
                <a:schemeClr val="tx1"/>
              </a:solidFill>
              <a:latin typeface="Raleway" pitchFamily="2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Raleway" pitchFamily="2" charset="0"/>
              </a:rPr>
              <a:t>1965</a:t>
            </a: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 году встречается с Владимиром Чихвилиным, который становится его 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“</a:t>
            </a: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Крёстным отцом</a:t>
            </a:r>
            <a:r>
              <a:rPr lang="en-US" dirty="0">
                <a:solidFill>
                  <a:schemeClr val="tx1"/>
                </a:solidFill>
                <a:latin typeface="Raleway" pitchFamily="2" charset="0"/>
              </a:rPr>
              <a:t>”</a:t>
            </a: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.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Raleway" pitchFamily="2" charset="0"/>
              </a:rPr>
              <a:t>1973</a:t>
            </a: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 пишет рассказ «Уроки французского», который проходят на уроках литературы в 6 классе.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Raleway" pitchFamily="2" charset="0"/>
              </a:rPr>
              <a:t>В 1974 написал повесть «Живи и помни»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Появление в </a:t>
            </a:r>
            <a:r>
              <a:rPr lang="ru-RU" b="1" dirty="0">
                <a:solidFill>
                  <a:schemeClr val="tx1"/>
                </a:solidFill>
                <a:latin typeface="Raleway" pitchFamily="2" charset="0"/>
              </a:rPr>
              <a:t>1985</a:t>
            </a: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 году повести «Пожар», отличающейся остротой и современностью проблемы, вызвало большой интерес у людей.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За свою деятельность получил множество премий Российской Федерации и СССР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3C63EBE-DBD5-457A-A6AA-81A8A1DF0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91" y="762000"/>
            <a:ext cx="2762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5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FCD6-2736-40BC-9A88-198DA16F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ГЛАВА </a:t>
            </a:r>
            <a:r>
              <a:rPr lang="en-US" dirty="0"/>
              <a:t>I</a:t>
            </a:r>
            <a:r>
              <a:rPr lang="ru-RU" dirty="0"/>
              <a:t>. Своеобразие военной прозы </a:t>
            </a:r>
            <a:br>
              <a:rPr lang="en-US" dirty="0"/>
            </a:br>
            <a:r>
              <a:rPr lang="ru-RU" dirty="0"/>
              <a:t>В. Распутина: война как нравственный фон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D7D09-633B-4FCB-8B09-1BF84DA56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7553967" cy="4038600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Распутин </a:t>
            </a:r>
            <a:r>
              <a:rPr lang="ru-RU" b="1" dirty="0">
                <a:solidFill>
                  <a:schemeClr val="tx1"/>
                </a:solidFill>
              </a:rPr>
              <a:t>выносит</a:t>
            </a:r>
            <a:r>
              <a:rPr lang="ru-RU" dirty="0">
                <a:solidFill>
                  <a:schemeClr val="tx1"/>
                </a:solidFill>
              </a:rPr>
              <a:t> батальные </a:t>
            </a:r>
            <a:r>
              <a:rPr lang="ru-RU" b="1" dirty="0">
                <a:solidFill>
                  <a:schemeClr val="tx1"/>
                </a:solidFill>
              </a:rPr>
              <a:t>сцены</a:t>
            </a:r>
            <a:r>
              <a:rPr lang="ru-RU" dirty="0">
                <a:solidFill>
                  <a:schemeClr val="tx1"/>
                </a:solidFill>
              </a:rPr>
              <a:t> практически полностью </a:t>
            </a:r>
            <a:r>
              <a:rPr lang="ru-RU" b="1" dirty="0">
                <a:solidFill>
                  <a:schemeClr val="tx1"/>
                </a:solidFill>
              </a:rPr>
              <a:t>за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скобки</a:t>
            </a:r>
            <a:r>
              <a:rPr lang="ru-RU" dirty="0">
                <a:solidFill>
                  <a:schemeClr val="tx1"/>
                </a:solidFill>
              </a:rPr>
              <a:t> повествования, сосредотачиваясь на глубокой психологии. Главное сражение в повести происходит в </a:t>
            </a:r>
            <a:r>
              <a:rPr lang="ru-RU" b="1" dirty="0">
                <a:solidFill>
                  <a:schemeClr val="tx1"/>
                </a:solidFill>
              </a:rPr>
              <a:t>душе</a:t>
            </a:r>
            <a:r>
              <a:rPr lang="ru-RU" dirty="0">
                <a:solidFill>
                  <a:schemeClr val="tx1"/>
                </a:solidFill>
              </a:rPr>
              <a:t> человека, который </a:t>
            </a:r>
            <a:r>
              <a:rPr lang="ru-RU" b="1" dirty="0">
                <a:solidFill>
                  <a:schemeClr val="tx1"/>
                </a:solidFill>
              </a:rPr>
              <a:t>не победил </a:t>
            </a:r>
            <a:r>
              <a:rPr lang="ru-RU" dirty="0">
                <a:solidFill>
                  <a:schemeClr val="tx1"/>
                </a:solidFill>
              </a:rPr>
              <a:t>свой животный </a:t>
            </a:r>
            <a:r>
              <a:rPr lang="ru-RU" b="1" dirty="0">
                <a:solidFill>
                  <a:schemeClr val="tx1"/>
                </a:solidFill>
              </a:rPr>
              <a:t>страх</a:t>
            </a:r>
            <a:r>
              <a:rPr lang="ru-RU" dirty="0">
                <a:solidFill>
                  <a:schemeClr val="tx1"/>
                </a:solidFill>
              </a:rPr>
              <a:t> смерти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Война выступает здесь не как историческое событие, а как </a:t>
            </a:r>
            <a:r>
              <a:rPr lang="ru-RU" b="1" dirty="0">
                <a:solidFill>
                  <a:schemeClr val="tx1"/>
                </a:solidFill>
              </a:rPr>
              <a:t>катализатор</a:t>
            </a:r>
            <a:r>
              <a:rPr lang="ru-RU" dirty="0">
                <a:solidFill>
                  <a:schemeClr val="tx1"/>
                </a:solidFill>
              </a:rPr>
              <a:t>, обнажающий истинную </a:t>
            </a:r>
            <a:r>
              <a:rPr lang="ru-RU" b="1" dirty="0">
                <a:solidFill>
                  <a:schemeClr val="tx1"/>
                </a:solidFill>
              </a:rPr>
              <a:t>сущность</a:t>
            </a:r>
            <a:r>
              <a:rPr lang="ru-RU" dirty="0">
                <a:solidFill>
                  <a:schemeClr val="tx1"/>
                </a:solidFill>
              </a:rPr>
              <a:t> личности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Автор </a:t>
            </a:r>
            <a:r>
              <a:rPr lang="ru-RU" b="1" dirty="0">
                <a:solidFill>
                  <a:schemeClr val="tx1"/>
                </a:solidFill>
              </a:rPr>
              <a:t>переносит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акцент</a:t>
            </a:r>
            <a:r>
              <a:rPr lang="ru-RU" dirty="0">
                <a:solidFill>
                  <a:schemeClr val="tx1"/>
                </a:solidFill>
              </a:rPr>
              <a:t> с внешнего героизма на внутреннюю </a:t>
            </a:r>
            <a:r>
              <a:rPr lang="ru-RU" b="1" dirty="0">
                <a:solidFill>
                  <a:schemeClr val="tx1"/>
                </a:solidFill>
              </a:rPr>
              <a:t>трагедию</a:t>
            </a:r>
            <a:r>
              <a:rPr lang="ru-RU" dirty="0">
                <a:solidFill>
                  <a:schemeClr val="tx1"/>
                </a:solidFill>
              </a:rPr>
              <a:t> нравственного падения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F50FFA-6C06-4ADC-ADA5-84D036C1B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266" y="4445000"/>
            <a:ext cx="3370247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6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A4F5-1509-4EB1-AE9B-2C845F44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ГЛАВА </a:t>
            </a:r>
            <a:r>
              <a:rPr lang="en-US" dirty="0"/>
              <a:t>I</a:t>
            </a:r>
            <a:r>
              <a:rPr lang="ru-RU" dirty="0"/>
              <a:t>. Своеобразие военной прозы </a:t>
            </a:r>
            <a:br>
              <a:rPr lang="en-US" dirty="0"/>
            </a:br>
            <a:r>
              <a:rPr lang="ru-RU" dirty="0"/>
              <a:t>В. Распутина: война как нравственный фон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2D268-0A8D-4391-8F06-D30F4374F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9461500" cy="4038600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В повести «Живи и помни» война показана как </a:t>
            </a:r>
            <a:r>
              <a:rPr lang="ru-RU" b="1" dirty="0">
                <a:solidFill>
                  <a:schemeClr val="tx1"/>
                </a:solidFill>
              </a:rPr>
              <a:t>тяжелое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испытание</a:t>
            </a:r>
            <a:r>
              <a:rPr lang="ru-RU" dirty="0">
                <a:solidFill>
                  <a:schemeClr val="tx1"/>
                </a:solidFill>
              </a:rPr>
              <a:t>, из которого </a:t>
            </a:r>
            <a:r>
              <a:rPr lang="ru-RU" b="1" dirty="0">
                <a:solidFill>
                  <a:schemeClr val="tx1"/>
                </a:solidFill>
              </a:rPr>
              <a:t>никто</a:t>
            </a:r>
            <a:r>
              <a:rPr lang="ru-RU" dirty="0">
                <a:solidFill>
                  <a:schemeClr val="tx1"/>
                </a:solidFill>
              </a:rPr>
              <a:t> не выходит морально </a:t>
            </a:r>
            <a:r>
              <a:rPr lang="ru-RU" b="1" dirty="0">
                <a:solidFill>
                  <a:schemeClr val="tx1"/>
                </a:solidFill>
              </a:rPr>
              <a:t>чистым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Распутин утверждает, что память о войне должна быть </a:t>
            </a:r>
            <a:r>
              <a:rPr lang="ru-RU" b="1" u="sng" dirty="0">
                <a:solidFill>
                  <a:schemeClr val="tx1"/>
                </a:solidFill>
              </a:rPr>
              <a:t>не праздничной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b="1" dirty="0">
                <a:solidFill>
                  <a:schemeClr val="tx1"/>
                </a:solidFill>
              </a:rPr>
              <a:t>покаянной</a:t>
            </a:r>
            <a:r>
              <a:rPr lang="ru-RU" dirty="0">
                <a:solidFill>
                  <a:schemeClr val="tx1"/>
                </a:solidFill>
              </a:rPr>
              <a:t>, заставляющей помнить о </a:t>
            </a:r>
            <a:r>
              <a:rPr lang="ru-RU" b="1" dirty="0">
                <a:solidFill>
                  <a:schemeClr val="tx1"/>
                </a:solidFill>
              </a:rPr>
              <a:t>цене</a:t>
            </a:r>
            <a:r>
              <a:rPr lang="ru-RU" dirty="0">
                <a:solidFill>
                  <a:schemeClr val="tx1"/>
                </a:solidFill>
              </a:rPr>
              <a:t>, заплаченной за каждый мирный день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В этом и заключается </a:t>
            </a:r>
            <a:r>
              <a:rPr lang="ru-RU" b="1" dirty="0">
                <a:solidFill>
                  <a:schemeClr val="tx1"/>
                </a:solidFill>
              </a:rPr>
              <a:t>ключевое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своеобразие</a:t>
            </a:r>
            <a:r>
              <a:rPr lang="ru-RU" dirty="0">
                <a:solidFill>
                  <a:schemeClr val="tx1"/>
                </a:solidFill>
              </a:rPr>
              <a:t> прозы писателя — война становится нравственным </a:t>
            </a:r>
            <a:r>
              <a:rPr lang="ru-RU" b="1" dirty="0">
                <a:solidFill>
                  <a:schemeClr val="tx1"/>
                </a:solidFill>
              </a:rPr>
              <a:t>мерилом</a:t>
            </a:r>
            <a:r>
              <a:rPr lang="ru-RU" dirty="0">
                <a:solidFill>
                  <a:schemeClr val="tx1"/>
                </a:solidFill>
              </a:rPr>
              <a:t> человечности</a:t>
            </a:r>
          </a:p>
        </p:txBody>
      </p:sp>
    </p:spTree>
    <p:extLst>
      <p:ext uri="{BB962C8B-B14F-4D97-AF65-F5344CB8AC3E}">
        <p14:creationId xmlns:p14="http://schemas.microsoft.com/office/powerpoint/2010/main" val="62097698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890</TotalTime>
  <Words>959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Corbel</vt:lpstr>
      <vt:lpstr>Raleway</vt:lpstr>
      <vt:lpstr>Basis</vt:lpstr>
      <vt:lpstr>Война как испытание человечности и нравственности (по повести В. Распутина  «Живи и помни»)</vt:lpstr>
      <vt:lpstr>Содержание доклада</vt:lpstr>
      <vt:lpstr>Введение</vt:lpstr>
      <vt:lpstr>Цель работы</vt:lpstr>
      <vt:lpstr>Методологическая основа</vt:lpstr>
      <vt:lpstr>Задачи</vt:lpstr>
      <vt:lpstr>ОСНОВНАЯ ЧАСТЬ. Творчество</vt:lpstr>
      <vt:lpstr>ГЛАВА I. Своеобразие военной прозы  В. Распутина: война как нравственный фон</vt:lpstr>
      <vt:lpstr>ГЛАВА I. Своеобразие военной прозы  В. Распутина: война как нравственный фон</vt:lpstr>
      <vt:lpstr>ГЛАВА II. Андрей Гуськов: путь от воина до отверженного</vt:lpstr>
      <vt:lpstr>ГЛАВА II. Андрей Гуськов: путь от воина до отверженного</vt:lpstr>
      <vt:lpstr>ГЛАВА III. Настёна: нравственный камертон повести</vt:lpstr>
      <vt:lpstr>ГЛАВА III. Настёна: нравственный камертон повести</vt:lpstr>
      <vt:lpstr>ГЛАВА IV: Нравственно – философский смысл названия и финала повести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 как испытание человечности и нравственности (по повести В. Распутина  «Живи и помни»)</dc:title>
  <dc:creator>Илья Подателев</dc:creator>
  <cp:lastModifiedBy>Илья Подателев</cp:lastModifiedBy>
  <cp:revision>44</cp:revision>
  <dcterms:created xsi:type="dcterms:W3CDTF">2026-04-23T12:12:22Z</dcterms:created>
  <dcterms:modified xsi:type="dcterms:W3CDTF">2026-05-05T03:59:05Z</dcterms:modified>
</cp:coreProperties>
</file>